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7" r:id="rId4"/>
    <p:sldId id="292" r:id="rId5"/>
    <p:sldId id="258" r:id="rId6"/>
    <p:sldId id="291" r:id="rId7"/>
    <p:sldId id="288" r:id="rId8"/>
    <p:sldId id="289" r:id="rId9"/>
    <p:sldId id="293" r:id="rId10"/>
    <p:sldId id="297" r:id="rId11"/>
    <p:sldId id="303" r:id="rId12"/>
    <p:sldId id="304" r:id="rId13"/>
    <p:sldId id="305" r:id="rId14"/>
    <p:sldId id="298" r:id="rId15"/>
    <p:sldId id="299" r:id="rId16"/>
    <p:sldId id="301" r:id="rId17"/>
    <p:sldId id="300" r:id="rId18"/>
    <p:sldId id="306" r:id="rId19"/>
    <p:sldId id="308" r:id="rId20"/>
    <p:sldId id="309" r:id="rId21"/>
    <p:sldId id="311" r:id="rId22"/>
    <p:sldId id="307" r:id="rId23"/>
    <p:sldId id="310" r:id="rId24"/>
    <p:sldId id="312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3" r:id="rId36"/>
    <p:sldId id="282" r:id="rId37"/>
    <p:sldId id="284" r:id="rId38"/>
    <p:sldId id="286" r:id="rId39"/>
    <p:sldId id="285" r:id="rId40"/>
    <p:sldId id="294" r:id="rId41"/>
    <p:sldId id="295" r:id="rId42"/>
    <p:sldId id="296" r:id="rId43"/>
    <p:sldId id="260" r:id="rId44"/>
    <p:sldId id="267" r:id="rId45"/>
    <p:sldId id="268" r:id="rId46"/>
    <p:sldId id="269" r:id="rId47"/>
    <p:sldId id="270" r:id="rId48"/>
    <p:sldId id="262" r:id="rId49"/>
    <p:sldId id="264" r:id="rId50"/>
    <p:sldId id="265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gqyWX0xtxAMM1tBOpusIofNuVV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3B8"/>
    <a:srgbClr val="034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5EA8B-1021-42FE-AE6F-C9058FF9A48D}" v="42" dt="2024-08-28T04:24:46.423"/>
    <p1510:client id="{1FDE31A0-1A86-416D-A3BC-94325BE127E3}" v="489" dt="2024-08-27T14:21:37.534"/>
    <p1510:client id="{3BF831B8-AA83-4155-83CA-A4E6BE5245EA}" v="2" dt="2024-08-27T15:05:05.486"/>
    <p1510:client id="{661F558E-BC24-4616-B733-14695318D416}" v="106" dt="2024-08-27T15:51:39.747"/>
    <p1510:client id="{75F39683-286B-4BBF-9E09-1FF4D1E186A8}" v="21" dt="2024-08-28T04:48:22.995"/>
    <p1510:client id="{9A378012-F49C-4DB1-A564-B19A7918E9D5}" v="34" dt="2024-08-28T08:49:18.422"/>
    <p1510:client id="{A6E6D1AA-9E33-40E4-985E-FB553F83183D}" v="833" dt="2024-08-27T13:32:56.033"/>
    <p1510:client id="{A7370E82-238D-46CD-A47C-135CDC355326}" v="144" dt="2024-08-28T06:01:03.876"/>
    <p1510:client id="{A99E7285-0DF5-423E-88A8-AFA353A79FE8}" v="3" dt="2024-08-28T07:54:03.674"/>
    <p1510:client id="{E89C8374-47CB-4CFF-A82A-8EF9ED44468F}" v="49" dt="2024-08-28T08:00:35.500"/>
    <p1510:client id="{E8D5F3C1-1BD7-41A8-AD16-768EE346E210}" v="213" dt="2024-08-28T09:01:48.049"/>
    <p1510:client id="{EA6C4B64-FD1A-43EF-BC4A-0EE6EA78A475}" v="600" dt="2024-08-27T15:39:16.369"/>
    <p1510:client id="{EC22BA6C-8825-4588-AB5D-2C70D0633D66}" v="2" dt="2024-08-28T08:18:09.023"/>
    <p1510:client id="{FCC0B605-FB62-46D3-A356-F2DA331A6F41}" v="12" dt="2024-08-27T18:33:27.4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Title of the Project</a:t>
            </a: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33154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35187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7037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7728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3129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9190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6775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8295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834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091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7440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0510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33751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5264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4596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497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2412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2821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72243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981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14033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9383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2453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0695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52900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57735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06976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85426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62568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7271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39086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67393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15549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147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10ddf12f3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g2610ddf12f3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196694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74349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2750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7694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82240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964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390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519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467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wakoof.com/blog/dressing-for-your-body-shape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5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/>
          <p:nvPr/>
        </p:nvSpPr>
        <p:spPr>
          <a:xfrm>
            <a:off x="2387991" y="990600"/>
            <a:ext cx="79248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UE21CS461A</a:t>
            </a: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– Capstone Project Phase – 2</a:t>
            </a:r>
            <a:endParaRPr sz="2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Progress Review # 1</a:t>
            </a:r>
            <a:endParaRPr sz="2800" b="0" i="0" u="none" strike="noStrike" cap="non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335742" y="2819402"/>
            <a:ext cx="10307169" cy="32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Project Title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 :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Personal AI Stylist</a:t>
            </a:r>
            <a:endParaRPr lang="en-IN" sz="2800" b="0" i="0" u="none" strike="noStrike" cap="none">
              <a:latin typeface="Times New Roman"/>
              <a:ea typeface="Trebuchet MS"/>
              <a:cs typeface="Times New Roman"/>
            </a:endParaRPr>
          </a:p>
          <a:p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Project ID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   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 : 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PW24_RR_03</a:t>
            </a:r>
            <a:endParaRPr lang="en-IN" sz="2800" b="0" i="0" u="none" strike="noStrike" cap="none">
              <a:latin typeface="Times New Roman"/>
              <a:ea typeface="Trebuchet MS"/>
              <a:cs typeface="Times New Roman"/>
            </a:endParaRPr>
          </a:p>
          <a:p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Project Guide : 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Dr. Roopa Ravish</a:t>
            </a:r>
            <a:endParaRPr lang="en-IN" sz="2800" b="0" i="0" u="none" strike="noStrike" cap="none">
              <a:latin typeface="Times New Roman"/>
              <a:ea typeface="Trebuchet MS"/>
              <a:cs typeface="Times New Roman"/>
            </a:endParaRPr>
          </a:p>
          <a:p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Project Team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 : </a:t>
            </a:r>
            <a:r>
              <a:rPr lang="en-US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Niel Abhishek J David [PES1UG22CS820]</a:t>
            </a:r>
            <a:endParaRPr lang="en-US" sz="2800">
              <a:latin typeface="Times New Roman"/>
              <a:ea typeface="Trebuchet MS"/>
              <a:cs typeface="Times New Roman"/>
              <a:sym typeface="Trebuchet MS"/>
            </a:endParaRPr>
          </a:p>
          <a:p>
            <a:r>
              <a:rPr lang="en-IN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                         Nisha E [PES1UG22CS822]</a:t>
            </a:r>
            <a:endParaRPr lang="en-US" sz="2800">
              <a:latin typeface="Times New Roman"/>
              <a:ea typeface="Trebuchet MS"/>
              <a:cs typeface="Times New Roman"/>
              <a:sym typeface="Trebuchet MS"/>
            </a:endParaRPr>
          </a:p>
          <a:p>
            <a:r>
              <a:rPr lang="en-IN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                   Monisha S [PES2UG22CS809]</a:t>
            </a:r>
            <a:endParaRPr lang="en-US" sz="2800">
              <a:latin typeface="Times New Roman"/>
              <a:ea typeface="Trebuchet MS"/>
              <a:cs typeface="Times New Roman"/>
              <a:sym typeface="Trebuchet MS"/>
            </a:endParaRPr>
          </a:p>
          <a:p>
            <a:r>
              <a:rPr lang="en-IN" sz="2800">
                <a:solidFill>
                  <a:srgbClr val="0033CC"/>
                </a:solidFill>
                <a:latin typeface="Times New Roman"/>
                <a:ea typeface="Trebuchet MS"/>
                <a:cs typeface="Times New Roman"/>
                <a:sym typeface="Trebuchet MS"/>
              </a:rPr>
              <a:t>                    Vishwas Vivian Anthony [PES1UG22CS852] </a:t>
            </a:r>
            <a:endParaRPr lang="en-US" sz="2800">
              <a:latin typeface="Times New Roman"/>
              <a:ea typeface="Trebuchet MS"/>
              <a:cs typeface="Times New Roman"/>
              <a:sym typeface="Trebuchet MS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800" b="0" i="0" u="none" strike="noStrike" cap="none">
              <a:latin typeface="Times New Roman"/>
              <a:ea typeface="Calibri"/>
              <a:cs typeface="Times New Roman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IN" sz="2800" b="0" i="0" u="none" strike="noStrike" cap="none">
              <a:latin typeface="Times New Roman"/>
              <a:ea typeface="Trebuchet MS"/>
              <a:cs typeface="Times New Roman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54878" y="2013935"/>
            <a:ext cx="10129827" cy="283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Focus mainly on Western Styles</a:t>
            </a: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Virtual Try-On</a:t>
            </a: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Age-Specific Recommendations</a:t>
            </a: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Tailored for Women</a:t>
            </a: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Real-Time Shopping Integration</a:t>
            </a: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</a:rPr>
              <a:t>Simplified Body Shape Analysis</a:t>
            </a:r>
          </a:p>
        </p:txBody>
      </p:sp>
      <p:sp>
        <p:nvSpPr>
          <p:cNvPr id="111" name="Google Shape;111;p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/>
            <a:r>
              <a:rPr lang="en-US" sz="2400">
                <a:solidFill>
                  <a:srgbClr val="FF0000"/>
                </a:solidFill>
                <a:latin typeface="Trebuchet MS"/>
              </a:rPr>
              <a:t>Improvements</a:t>
            </a:r>
            <a:endParaRPr lang="en-US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7211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List of Tasks/Modules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96538" y="1595021"/>
            <a:ext cx="9576262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List of Tasks</a:t>
            </a:r>
          </a:p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User Authentication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ser </a:t>
            </a: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rofiling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B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ody </a:t>
            </a: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ype </a:t>
            </a: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nalysis</a:t>
            </a: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irtual Try </a:t>
            </a: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n </a:t>
            </a: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ashboard (homepage) 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Trend Analysis and Style Preferences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</a:t>
            </a:r>
            <a:r>
              <a:rPr lang="en-US" sz="28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ategories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554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96538" y="1595021"/>
            <a:ext cx="9576262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+mj-lt"/>
              <a:buAutoNum type="arabicPeriod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Data Collection &amp; Preparation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Apple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Hourglass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Inverted Triangle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Peer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818008-664C-5563-9E56-C0AEE8AEC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333" y="4452034"/>
            <a:ext cx="6096000" cy="213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4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914400" y="1595021"/>
            <a:ext cx="100584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14350" marR="0" lvl="0" indent="-5143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AutoNum type="arabicPeriod" startAt="2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Preprocessing Steps: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Duplicate Removal: All duplicate images were identified and removed.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File Type Filtering: Only .jpg and .</a:t>
            </a:r>
            <a:r>
              <a:rPr lang="en-US" sz="2800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png</a:t>
            </a: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images were retained; other file formats were excluded.</a:t>
            </a: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endParaRPr lang="en-US" sz="28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Organizing the Data: The cleaned data was organized into respective folders for each body type.</a:t>
            </a: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730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124200" y="896119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971800" y="83463"/>
            <a:ext cx="7772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3 Data input</a:t>
            </a:r>
            <a:b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pple Body Shape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D06BEE-3D44-36A9-CFF3-99A133997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621" y="1025106"/>
            <a:ext cx="11255604" cy="583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316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276601" y="91308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3124201" y="403051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Hourglass Body Shape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F14F90-6C25-1BE8-CF4A-675C33ADD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23" y="1105518"/>
            <a:ext cx="10636577" cy="56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97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276601" y="988506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3124201" y="42310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Inverted Triangle Body Shape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DAC58C-1913-1990-6354-59F07FD6C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37" y="1118018"/>
            <a:ext cx="11183332" cy="57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56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276601" y="908496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3124201" y="366787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Peer Body Shape 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4CC2D8-2B18-D71F-63D2-5C9979F51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62" y="1025105"/>
            <a:ext cx="11324734" cy="567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582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20339" y="2081789"/>
            <a:ext cx="9576262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Machine Learning Models: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 b="0" i="0" u="none" strike="noStrike" cap="none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Random</a:t>
            </a:r>
            <a:r>
              <a:rPr lang="da-DK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Forest</a:t>
            </a:r>
            <a:endParaRPr lang="da-DK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VGG16</a:t>
            </a:r>
            <a:endParaRPr lang="da-DK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DenseNet201</a:t>
            </a:r>
            <a:endParaRPr lang="da-DK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 b="0" i="0" u="none" strike="noStrike" cap="none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Xception</a:t>
            </a:r>
            <a:endParaRPr lang="da-DK" sz="2400" b="0" i="0" u="none" strike="noStrike" cap="none" err="1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InceptionV3</a:t>
            </a: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da-DK" sz="2400">
                <a:solidFill>
                  <a:srgbClr val="0033CC"/>
                </a:solidFill>
                <a:ea typeface="Trebuchet MS"/>
              </a:rPr>
              <a:t>EfficientNet80</a:t>
            </a:r>
            <a:endParaRPr lang="da-DK" sz="2400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0548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96538" y="1595021"/>
            <a:ext cx="9576262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4. Data Visualization</a:t>
            </a:r>
          </a:p>
          <a:p>
            <a:pPr algn="just"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Tools Used: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Matplotlib: Customizable 2D plotting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Seaborn: Enhanced statistical visualizations</a:t>
            </a:r>
          </a:p>
          <a:p>
            <a:pPr algn="just">
              <a:buClr>
                <a:srgbClr val="0033CC"/>
              </a:buClr>
              <a:buSzPts val="2400"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just"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Key Visualizations: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Confusion Matrix: Displayed using Seaborn, this heatmap helps in understanding model performance by showing the number of correct and incorrect predictions for each class.</a:t>
            </a:r>
          </a:p>
          <a:p>
            <a:pPr marL="342900" indent="-342900" algn="just"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Cross-Validation Scores: Visualized as bar plots or line graphs to compare model performance across different folds.</a:t>
            </a:r>
          </a:p>
          <a:p>
            <a:pPr algn="just"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445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600200" y="1433400"/>
            <a:ext cx="8534400" cy="49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791" marR="0" lvl="0" indent="-215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 and Scope of the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791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Capstone Project Phase –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2991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Summary of work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2991" marR="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Inferences drawn from Literature Survey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142991" marR="0" lvl="1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List of Tasks/Modules with Individual Contribution</a:t>
            </a: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Trebuchet M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Design of overall Architecture</a:t>
            </a: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Demonstration and Testing of the completed modules.</a:t>
            </a: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190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Noto Sans Symbols"/>
              <a:buChar char="▪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Gantt chart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85791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Outline</a:t>
            </a:r>
            <a:endParaRPr sz="2400" b="0" i="0" u="none" strike="noStrike" cap="none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352800" y="64628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3124201" y="18417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2725717" y="682880"/>
            <a:ext cx="957626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Validation and Confusion Matrix</a:t>
            </a: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1F5D0-6324-8885-FF8E-E671419B0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5" y="1331610"/>
            <a:ext cx="3211398" cy="5526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B7AB84-BD63-8A13-B8CB-30693F65C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218" y="1328750"/>
            <a:ext cx="3488788" cy="5480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F7231-E719-ED6F-0276-1EDC2182F0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2592" y="1717130"/>
            <a:ext cx="4956992" cy="45079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370B27-AC0D-AEF5-8FB8-B5B61D0BB2F4}"/>
              </a:ext>
            </a:extLst>
          </p:cNvPr>
          <p:cNvSpPr txBox="1"/>
          <p:nvPr/>
        </p:nvSpPr>
        <p:spPr>
          <a:xfrm>
            <a:off x="9114312" y="1363609"/>
            <a:ext cx="2382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140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</a:t>
            </a:r>
            <a:endParaRPr lang="en-US" sz="1400" b="0" i="0" u="none" strike="noStrike" cap="none">
              <a:solidFill>
                <a:schemeClr val="tx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21540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96538" y="1595021"/>
            <a:ext cx="9576262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5</a:t>
            </a: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. Data Interpretation  </a:t>
            </a:r>
          </a:p>
          <a:p>
            <a:pPr algn="just">
              <a:buClr>
                <a:srgbClr val="0033CC"/>
              </a:buClr>
              <a:buSzPts val="2400"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Understanding Model Outputs: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Confusion matrices for classification performance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ROC curves for evaluating model discrimination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Precision-Recall curves for imbalanced data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Insights Gained: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Identification of key features influencing model predictions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Adjustments in data preprocessing based on outlier detection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Refinement of models for better accuracy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227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276601" y="598155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3200400" y="136455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3564703" y="644377"/>
            <a:ext cx="95762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Model Training and Evaluation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D0D4C4-F907-8DF9-A9B4-C53DF5E1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281" y="3941164"/>
            <a:ext cx="3993365" cy="2920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635FA-1CE1-7C8C-9F1E-0ADDFCA77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427" y="1024616"/>
            <a:ext cx="3968846" cy="58328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6F3E78-BE75-4C3A-011A-45C79FD403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" y="1013410"/>
            <a:ext cx="3948252" cy="58328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9F261C-DC28-6C5A-C75F-87718392A350}"/>
              </a:ext>
            </a:extLst>
          </p:cNvPr>
          <p:cNvSpPr txBox="1"/>
          <p:nvPr/>
        </p:nvSpPr>
        <p:spPr>
          <a:xfrm>
            <a:off x="9149902" y="3682727"/>
            <a:ext cx="27289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1400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Random Forest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1400" b="0" i="0" u="none" strike="noStrike" cap="none">
                <a:solidFill>
                  <a:schemeClr val="tx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46135E-28CA-F292-A073-2288424CD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423" y="831635"/>
            <a:ext cx="4767188" cy="312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0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396538" y="1595021"/>
            <a:ext cx="9576262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Optimizers: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Adam Optimizer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Learning Rate Tuning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Hyperparameter Tuning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Model Saving: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File formats: “.h5” for TensorFlow, “.</a:t>
            </a:r>
            <a:r>
              <a:rPr lang="en-US" sz="2400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pkl</a:t>
            </a: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” for Random Forest</a:t>
            </a: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Compatibility with mobile platforms – “.</a:t>
            </a:r>
            <a:r>
              <a:rPr lang="en-US" sz="2400" b="0" i="0" u="none" strike="noStrike" cap="none" err="1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tflite</a:t>
            </a: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” for Android)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0314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990600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Body Type Analysis</a:t>
            </a:r>
            <a:endParaRPr lang="en-US"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160868" y="2056934"/>
            <a:ext cx="957626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6</a:t>
            </a: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r>
              <a:rPr lang="en-US" sz="2400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Storage</a:t>
            </a: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400"/>
            </a:pPr>
            <a:r>
              <a:rPr lang="en-US" sz="2400" b="0" i="0" u="none" strike="noStrike" cap="none">
                <a:solidFill>
                  <a:srgbClr val="0033CC"/>
                </a:solidFill>
                <a:latin typeface="Trebuchet MS"/>
                <a:ea typeface="Trebuchet MS"/>
                <a:cs typeface="Trebuchet MS"/>
                <a:sym typeface="Trebuchet MS"/>
              </a:rPr>
              <a:t>Currently, all data and models are stored locally on the system</a:t>
            </a: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6580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394369" y="1474706"/>
            <a:ext cx="11554325" cy="6647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0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000">
                <a:solidFill>
                  <a:srgbClr val="0033CC"/>
                </a:solidFill>
              </a:rPr>
              <a:t>Our goal is to map specific clothing patterns to different body types to provide personalized fashion recommendations. </a:t>
            </a:r>
            <a:endParaRPr lang="en-US" sz="2000"/>
          </a:p>
          <a:p>
            <a:pPr algn="just"/>
            <a:endParaRPr lang="en-US" sz="2400" b="1">
              <a:solidFill>
                <a:srgbClr val="0033CC"/>
              </a:solidFill>
            </a:endParaRPr>
          </a:p>
          <a:p>
            <a:pPr algn="just"/>
            <a:r>
              <a:rPr lang="en-US" sz="1800" b="1">
                <a:solidFill>
                  <a:srgbClr val="0033CC"/>
                </a:solidFill>
              </a:rPr>
              <a:t>Step 1: Understanding Different  Body Types .   </a:t>
            </a:r>
          </a:p>
          <a:p>
            <a:pPr algn="just"/>
            <a:endParaRPr lang="en-US" sz="1800" b="1">
              <a:solidFill>
                <a:srgbClr val="0033CC"/>
              </a:solidFill>
            </a:endParaRPr>
          </a:p>
          <a:p>
            <a:pPr marL="285750" indent="-285750" algn="just">
              <a:buChar char="•"/>
            </a:pPr>
            <a:r>
              <a:rPr lang="en-US" sz="1800" b="1">
                <a:solidFill>
                  <a:srgbClr val="0033CC"/>
                </a:solidFill>
              </a:rPr>
              <a:t>Inverted Triangle</a:t>
            </a:r>
            <a:r>
              <a:rPr lang="en-US" sz="1800">
                <a:solidFill>
                  <a:srgbClr val="0033CC"/>
                </a:solidFill>
              </a:rPr>
              <a:t>: Broader shoulders, narrower hips.  </a:t>
            </a:r>
            <a:endParaRPr lang="en-US" sz="1800"/>
          </a:p>
          <a:p>
            <a:pPr marL="285750" indent="-285750" algn="just">
              <a:buChar char="•"/>
            </a:pPr>
            <a:r>
              <a:rPr lang="en-US" sz="1800" b="1">
                <a:solidFill>
                  <a:srgbClr val="0033CC"/>
                </a:solidFill>
              </a:rPr>
              <a:t>Pear</a:t>
            </a:r>
            <a:r>
              <a:rPr lang="en-US" sz="1800">
                <a:solidFill>
                  <a:srgbClr val="0033CC"/>
                </a:solidFill>
              </a:rPr>
              <a:t>: Wider hips and thighs, smaller waist and bust.</a:t>
            </a:r>
            <a:endParaRPr lang="en-US" sz="1800"/>
          </a:p>
          <a:p>
            <a:pPr marL="285750" indent="-285750" algn="just">
              <a:buChar char="•"/>
            </a:pPr>
            <a:r>
              <a:rPr lang="en-US" sz="1800" b="1">
                <a:solidFill>
                  <a:srgbClr val="0033CC"/>
                </a:solidFill>
              </a:rPr>
              <a:t>Hourglass</a:t>
            </a:r>
            <a:r>
              <a:rPr lang="en-US" sz="1800">
                <a:solidFill>
                  <a:srgbClr val="0033CC"/>
                </a:solidFill>
              </a:rPr>
              <a:t>: Balanced figure with a defined waist, full bust, and hips.</a:t>
            </a:r>
            <a:endParaRPr lang="en-US" sz="1800"/>
          </a:p>
          <a:p>
            <a:pPr marL="285750" indent="-285750" algn="just">
              <a:buChar char="•"/>
            </a:pPr>
            <a:r>
              <a:rPr lang="en-US" sz="1800" b="1">
                <a:solidFill>
                  <a:srgbClr val="0033CC"/>
                </a:solidFill>
              </a:rPr>
              <a:t>Apple</a:t>
            </a:r>
            <a:r>
              <a:rPr lang="en-US" sz="1800">
                <a:solidFill>
                  <a:srgbClr val="0033CC"/>
                </a:solidFill>
              </a:rPr>
              <a:t>: Larger midsection, narrower hips, and legs.</a:t>
            </a:r>
            <a:endParaRPr lang="en-US" sz="1800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diagram of a body shape&#10;&#10;Description automatically generated">
            <a:extLst>
              <a:ext uri="{FF2B5EF4-FFF2-40B4-BE49-F238E27FC236}">
                <a16:creationId xmlns:a16="http://schemas.microsoft.com/office/drawing/2014/main" id="{7D7311EF-38FF-1008-C70A-6D185A8B5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5" y="4575367"/>
            <a:ext cx="6243052" cy="2145584"/>
          </a:xfrm>
          <a:prstGeom prst="rect">
            <a:avLst/>
          </a:prstGeom>
        </p:spPr>
      </p:pic>
      <p:pic>
        <p:nvPicPr>
          <p:cNvPr id="4" name="Picture 3" descr="A group of women posing for a picture&#10;&#10;Description automatically generated">
            <a:extLst>
              <a:ext uri="{FF2B5EF4-FFF2-40B4-BE49-F238E27FC236}">
                <a16:creationId xmlns:a16="http://schemas.microsoft.com/office/drawing/2014/main" id="{A0DF5B85-E9AF-2C05-F183-50B481CCC3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2" y="2340810"/>
            <a:ext cx="4213727" cy="3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0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514685" y="1260811"/>
            <a:ext cx="10899273" cy="775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Peer 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diagram of a body shape&#10;&#10;Description automatically generated">
            <a:extLst>
              <a:ext uri="{FF2B5EF4-FFF2-40B4-BE49-F238E27FC236}">
                <a16:creationId xmlns:a16="http://schemas.microsoft.com/office/drawing/2014/main" id="{0440E67B-D558-42A5-817C-B1334ED02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5" y="2870951"/>
            <a:ext cx="6110037" cy="2880728"/>
          </a:xfrm>
          <a:prstGeom prst="rect">
            <a:avLst/>
          </a:prstGeom>
        </p:spPr>
      </p:pic>
      <p:pic>
        <p:nvPicPr>
          <p:cNvPr id="7" name="Picture 6" descr="A diagram of a body shape&#10;&#10;Description automatically generated">
            <a:extLst>
              <a:ext uri="{FF2B5EF4-FFF2-40B4-BE49-F238E27FC236}">
                <a16:creationId xmlns:a16="http://schemas.microsoft.com/office/drawing/2014/main" id="{D4503F0F-D4B8-ED43-37F1-ABE2ED1CA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329" y="2597912"/>
            <a:ext cx="5630447" cy="342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9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514685" y="1260811"/>
            <a:ext cx="10899273" cy="775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Peer 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different types of jackets&#10;&#10;Description automatically generated">
            <a:extLst>
              <a:ext uri="{FF2B5EF4-FFF2-40B4-BE49-F238E27FC236}">
                <a16:creationId xmlns:a16="http://schemas.microsoft.com/office/drawing/2014/main" id="{0B142C6E-A6D2-66DC-21AC-585FEEA26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" y="2840539"/>
            <a:ext cx="5567114" cy="3195554"/>
          </a:xfrm>
          <a:prstGeom prst="rect">
            <a:avLst/>
          </a:prstGeom>
        </p:spPr>
      </p:pic>
      <p:pic>
        <p:nvPicPr>
          <p:cNvPr id="3" name="Picture 2" descr="A diagram of a person&amp;#39;s body shape&#10;&#10;Description automatically generated">
            <a:extLst>
              <a:ext uri="{FF2B5EF4-FFF2-40B4-BE49-F238E27FC236}">
                <a16:creationId xmlns:a16="http://schemas.microsoft.com/office/drawing/2014/main" id="{A5A0BC8E-5217-461B-E3D5-00799C888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156" y="2696610"/>
            <a:ext cx="6211208" cy="35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48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514685" y="1260811"/>
            <a:ext cx="10899273" cy="812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Peer 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https://theconceptwardrobe.com/build-a-wardrobe/pear-body-shape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diagram of a person&amp;#39;s skirt&#10;&#10;Description automatically generated">
            <a:extLst>
              <a:ext uri="{FF2B5EF4-FFF2-40B4-BE49-F238E27FC236}">
                <a16:creationId xmlns:a16="http://schemas.microsoft.com/office/drawing/2014/main" id="{FEDE63BA-5558-8670-DC4B-B062FDECF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946" y="2978902"/>
            <a:ext cx="6124742" cy="3212932"/>
          </a:xfrm>
          <a:prstGeom prst="rect">
            <a:avLst/>
          </a:prstGeom>
        </p:spPr>
      </p:pic>
      <p:pic>
        <p:nvPicPr>
          <p:cNvPr id="6" name="Picture 5" descr="A diagram of different dresses&#10;&#10;Description automatically generated">
            <a:extLst>
              <a:ext uri="{FF2B5EF4-FFF2-40B4-BE49-F238E27FC236}">
                <a16:creationId xmlns:a16="http://schemas.microsoft.com/office/drawing/2014/main" id="{C499C947-1E5C-71F8-7182-58B2108E7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8" y="2972468"/>
            <a:ext cx="5609891" cy="30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9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514685" y="1260811"/>
            <a:ext cx="10899273" cy="8125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Peer 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hlinkClick r:id="rId3"/>
              </a:rPr>
              <a:t>https://www.bewakoof.com/blog/dressing-for-your-body-shape/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diagram of a person&amp;#39;s skirt&#10;&#10;Description automatically generated">
            <a:extLst>
              <a:ext uri="{FF2B5EF4-FFF2-40B4-BE49-F238E27FC236}">
                <a16:creationId xmlns:a16="http://schemas.microsoft.com/office/drawing/2014/main" id="{FEDE63BA-5558-8670-DC4B-B062FDECF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946" y="2978902"/>
            <a:ext cx="6124742" cy="3212932"/>
          </a:xfrm>
          <a:prstGeom prst="rect">
            <a:avLst/>
          </a:prstGeom>
        </p:spPr>
      </p:pic>
      <p:pic>
        <p:nvPicPr>
          <p:cNvPr id="6" name="Picture 5" descr="A diagram of different dresses&#10;&#10;Description automatically generated">
            <a:extLst>
              <a:ext uri="{FF2B5EF4-FFF2-40B4-BE49-F238E27FC236}">
                <a16:creationId xmlns:a16="http://schemas.microsoft.com/office/drawing/2014/main" id="{C499C947-1E5C-71F8-7182-58B2108E7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8" y="2972468"/>
            <a:ext cx="5609891" cy="305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68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533400" y="1994140"/>
            <a:ext cx="10118784" cy="467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Common Issues Faced by Customers when shopping online:</a:t>
            </a:r>
            <a:endParaRPr lang="en-US" sz="2400"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marL="171450" indent="-171450" algn="just">
              <a:buChar char="•"/>
            </a:pPr>
            <a:r>
              <a:rPr lang="en-US" sz="2400" b="1">
                <a:solidFill>
                  <a:srgbClr val="0033CC"/>
                </a:solidFill>
                <a:latin typeface="Trebuchet MS"/>
              </a:rPr>
              <a:t>Wrong Size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Hard to find the right fit, leading to returns.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Uncertain Style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Not sure how clothes will look on you.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Quality Unknown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Can't tell quality and material online.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Not My Fit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No consideration for individual body types and skin tones.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Generic Recs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Product suggestions don't match personal style.</a:t>
            </a:r>
            <a:endParaRPr lang="en-US" sz="2400"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Issues faced by customers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028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70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  for  [ Tops ]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code">
            <a:extLst>
              <a:ext uri="{FF2B5EF4-FFF2-40B4-BE49-F238E27FC236}">
                <a16:creationId xmlns:a16="http://schemas.microsoft.com/office/drawing/2014/main" id="{B4F0AD92-1247-2FEE-85A8-6515F8DBF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090" y="2149135"/>
            <a:ext cx="8557134" cy="47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5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7755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  for  [ Trousers ]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2017C0-88AE-2A65-CDC2-828671C45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257" y="2193551"/>
            <a:ext cx="8982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5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8494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  for  [ Outwears ]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A4C53BE-097E-420F-CA66-3AC45760B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278" y="2173941"/>
            <a:ext cx="95821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9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886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  for  [ Skirts ]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AA6DC04-8A6C-97F2-E363-C5D234411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511" y="2363041"/>
            <a:ext cx="766762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25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Mapping Clothing Patterns  for  [ Dresses ]</a:t>
            </a:r>
            <a:endParaRPr lang="en-US"/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FB921B5-73B7-1D10-CF42-7D7908B55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86" y="2106066"/>
            <a:ext cx="9402990" cy="44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7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1034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Defining available Brands in our API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ea typeface="Trebuchet MS"/>
              </a:rPr>
              <a:t>Loading the trained body shape classification  model</a:t>
            </a: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roup of black and red text&#10;&#10;Description automatically generated">
            <a:extLst>
              <a:ext uri="{FF2B5EF4-FFF2-40B4-BE49-F238E27FC236}">
                <a16:creationId xmlns:a16="http://schemas.microsoft.com/office/drawing/2014/main" id="{17A91BF0-2330-FA9F-59FF-014968BE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95" y="2221847"/>
            <a:ext cx="8181975" cy="1495425"/>
          </a:xfrm>
          <a:prstGeom prst="rect">
            <a:avLst/>
          </a:prstGeom>
        </p:spPr>
      </p:pic>
      <p:pic>
        <p:nvPicPr>
          <p:cNvPr id="4" name="Picture 3" descr="A close-up of text&#10;&#10;Description automatically generated">
            <a:extLst>
              <a:ext uri="{FF2B5EF4-FFF2-40B4-BE49-F238E27FC236}">
                <a16:creationId xmlns:a16="http://schemas.microsoft.com/office/drawing/2014/main" id="{594F3527-B0CC-54D7-031B-28DEF64A7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462" y="5171515"/>
            <a:ext cx="62147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546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1034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Defining available Brands in our API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ea typeface="Trebuchet MS"/>
              </a:rPr>
              <a:t>Loading the trained body shape classification  model</a:t>
            </a: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roup of black and red text&#10;&#10;Description automatically generated">
            <a:extLst>
              <a:ext uri="{FF2B5EF4-FFF2-40B4-BE49-F238E27FC236}">
                <a16:creationId xmlns:a16="http://schemas.microsoft.com/office/drawing/2014/main" id="{17A91BF0-2330-FA9F-59FF-014968BEB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95" y="2221847"/>
            <a:ext cx="8181975" cy="1495425"/>
          </a:xfrm>
          <a:prstGeom prst="rect">
            <a:avLst/>
          </a:prstGeom>
        </p:spPr>
      </p:pic>
      <p:pic>
        <p:nvPicPr>
          <p:cNvPr id="4" name="Picture 3" descr="A close-up of text&#10;&#10;Description automatically generated">
            <a:extLst>
              <a:ext uri="{FF2B5EF4-FFF2-40B4-BE49-F238E27FC236}">
                <a16:creationId xmlns:a16="http://schemas.microsoft.com/office/drawing/2014/main" id="{594F3527-B0CC-54D7-031B-28DEF64A7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4462" y="5171515"/>
            <a:ext cx="6214782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27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997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Function to get user preferences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omputer code with red and green text&#10;&#10;Description automatically generated">
            <a:extLst>
              <a:ext uri="{FF2B5EF4-FFF2-40B4-BE49-F238E27FC236}">
                <a16:creationId xmlns:a16="http://schemas.microsoft.com/office/drawing/2014/main" id="{9067753F-00D9-A450-B8B1-77C29D4AC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42" y="2243417"/>
            <a:ext cx="9640980" cy="42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798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1181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Main method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A4929C-EB76-FD4A-12B7-AE86F0B2A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92" y="2095500"/>
            <a:ext cx="9644344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7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1034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Function to get Brand preferences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6A971B7-F00A-ECD1-052F-CF44C654F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15" y="1718422"/>
            <a:ext cx="9210675" cy="457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2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779929" y="1855441"/>
            <a:ext cx="10118784" cy="467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Introduction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The fashion industry is changing. People want a more personal and easy way to find clothes that fit their style and body. Traditional methods can be time-consuming and frustrating.</a:t>
            </a:r>
          </a:p>
          <a:p>
            <a:pPr algn="just"/>
            <a:endParaRPr lang="en-US" sz="2400">
              <a:latin typeface="Trebuchet MS"/>
            </a:endParaRPr>
          </a:p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Our project aims to :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>
                <a:solidFill>
                  <a:srgbClr val="374151"/>
                </a:solidFill>
                <a:latin typeface="Trebuchet MS"/>
              </a:rPr>
              <a:t>Use Artificial Intelligence to understand individual fashion preferences</a:t>
            </a:r>
          </a:p>
          <a:p>
            <a:pPr marL="285750" indent="-285750" algn="just">
              <a:buChar char="•"/>
            </a:pPr>
            <a:r>
              <a:rPr lang="en-US" sz="2400">
                <a:solidFill>
                  <a:srgbClr val="374151"/>
                </a:solidFill>
                <a:latin typeface="Trebuchet MS"/>
              </a:rPr>
              <a:t>Provide personalized clothing recommendations</a:t>
            </a:r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>
                <a:solidFill>
                  <a:srgbClr val="374151"/>
                </a:solidFill>
                <a:latin typeface="Trebuchet MS"/>
              </a:rPr>
              <a:t>Allow virtual try-on and easy shopping</a:t>
            </a:r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>
                <a:solidFill>
                  <a:srgbClr val="374151"/>
                </a:solidFill>
                <a:latin typeface="Trebuchet MS"/>
              </a:rPr>
              <a:t>Make fashion more enjoyable and accessible for everyone</a:t>
            </a:r>
            <a:endParaRPr lang="en-US" sz="2400"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>
              <a:buSzPts val="2400"/>
            </a:pPr>
            <a:endParaRPr lang="en-US" sz="2400" b="1">
              <a:solidFill>
                <a:srgbClr val="0033CC"/>
              </a:solidFill>
              <a:latin typeface="Trebuchet M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/>
            <a:r>
              <a:rPr lang="en-US" sz="2400">
                <a:solidFill>
                  <a:srgbClr val="FF0000"/>
                </a:solidFill>
                <a:latin typeface="Trebuchet MS"/>
              </a:rPr>
              <a:t>Introduction</a:t>
            </a:r>
            <a:endParaRPr lang="en-US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11819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ea typeface="Trebuchet MS"/>
              </a:rPr>
              <a:t>Image preprocessing and predicting body shape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4DD4CF1-180A-CAE3-B777-CDFB5B60E5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2" t="240" r="12006" b="18750"/>
          <a:stretch/>
        </p:blipFill>
        <p:spPr>
          <a:xfrm>
            <a:off x="1637548" y="2034256"/>
            <a:ext cx="8301950" cy="45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194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9233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r>
              <a:rPr lang="en-US" sz="2400">
                <a:solidFill>
                  <a:srgbClr val="0033CC"/>
                </a:solidFill>
                <a:ea typeface="Trebuchet MS"/>
              </a:rPr>
              <a:t>Taking user preferences as a parameter along with body type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208033AC-2D7C-078B-31DD-51D1A25AA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825" y="2088329"/>
            <a:ext cx="6925056" cy="450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60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610ddf12f3_2_10"/>
          <p:cNvSpPr/>
          <p:nvPr/>
        </p:nvSpPr>
        <p:spPr>
          <a:xfrm>
            <a:off x="3048000" y="1447800"/>
            <a:ext cx="7620000" cy="36600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g2610ddf12f3_2_10"/>
          <p:cNvSpPr txBox="1"/>
          <p:nvPr/>
        </p:nvSpPr>
        <p:spPr>
          <a:xfrm>
            <a:off x="2895600" y="790074"/>
            <a:ext cx="777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  <a:ea typeface="Calibri"/>
                <a:cs typeface="Calibri"/>
              </a:rPr>
              <a:t>Mapping Clothing Pattern to Body Type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  <a:ea typeface="Calibri"/>
              <a:cs typeface="Calibri"/>
            </a:endParaRPr>
          </a:p>
        </p:txBody>
      </p:sp>
      <p:sp>
        <p:nvSpPr>
          <p:cNvPr id="142" name="Google Shape;142;g2610ddf12f3_2_10"/>
          <p:cNvSpPr txBox="1"/>
          <p:nvPr/>
        </p:nvSpPr>
        <p:spPr>
          <a:xfrm>
            <a:off x="1022685" y="1260811"/>
            <a:ext cx="9615905" cy="9602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r>
              <a:rPr lang="en-US" sz="2400">
                <a:solidFill>
                  <a:srgbClr val="0033CC"/>
                </a:solidFill>
              </a:rPr>
              <a:t>Function to make amazon API Call</a:t>
            </a:r>
          </a:p>
          <a:p>
            <a:pPr algn="just"/>
            <a:endParaRPr lang="en-US" sz="2400">
              <a:solidFill>
                <a:srgbClr val="0033CC"/>
              </a:solidFill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/>
            <a:endParaRPr lang="en-US"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  <a:p>
            <a:pPr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  <a:ea typeface="Trebuchet MS"/>
            </a:endParaRPr>
          </a:p>
        </p:txBody>
      </p:sp>
      <p:pic>
        <p:nvPicPr>
          <p:cNvPr id="143" name="Google Shape;143;g2610ddf12f3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E4A8146-301A-9C43-95BF-E3DFD981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054" y="2087639"/>
            <a:ext cx="7122319" cy="43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3804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2816352" y="116678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740152" y="758931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73DEF-372C-2B88-52AA-244EAF93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3359" y="1403529"/>
            <a:ext cx="3257168" cy="924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E860DC-F9F6-9FF0-5163-19A59B970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216" y="2405494"/>
            <a:ext cx="7973568" cy="4249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2816352" y="116678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5"/>
          <p:cNvSpPr txBox="1"/>
          <p:nvPr/>
        </p:nvSpPr>
        <p:spPr>
          <a:xfrm>
            <a:off x="2740152" y="758931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API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373DEF-372C-2B88-52AA-244EAF93A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95" y="1583959"/>
            <a:ext cx="3257168" cy="924168"/>
          </a:xfrm>
          <a:prstGeom prst="rect">
            <a:avLst/>
          </a:prstGeom>
        </p:spPr>
      </p:pic>
      <p:pic>
        <p:nvPicPr>
          <p:cNvPr id="1026" name="Picture 2" descr="Real-Time Amazon Data API thumbnail">
            <a:extLst>
              <a:ext uri="{FF2B5EF4-FFF2-40B4-BE49-F238E27FC236}">
                <a16:creationId xmlns:a16="http://schemas.microsoft.com/office/drawing/2014/main" id="{DA6281FD-7250-4302-3AC9-8A3B42224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626" y="276929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al-time Flipkart API API thumbnail">
            <a:extLst>
              <a:ext uri="{FF2B5EF4-FFF2-40B4-BE49-F238E27FC236}">
                <a16:creationId xmlns:a16="http://schemas.microsoft.com/office/drawing/2014/main" id="{9E5D8B7B-4925-B330-A94A-73A5C04D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60" y="2738898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ZARA">
            <a:extLst>
              <a:ext uri="{FF2B5EF4-FFF2-40B4-BE49-F238E27FC236}">
                <a16:creationId xmlns:a16="http://schemas.microsoft.com/office/drawing/2014/main" id="{2831BBF1-F1D5-C3CE-B1B8-956CD7DECD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4773"/>
          <a:stretch/>
        </p:blipFill>
        <p:spPr bwMode="auto">
          <a:xfrm>
            <a:off x="8157589" y="2738898"/>
            <a:ext cx="1666875" cy="1636475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haring Is At The Core Of Open Source Strategies | RefinePro">
            <a:extLst>
              <a:ext uri="{FF2B5EF4-FFF2-40B4-BE49-F238E27FC236}">
                <a16:creationId xmlns:a16="http://schemas.microsoft.com/office/drawing/2014/main" id="{CFF70948-A312-7D49-D1ED-84EFC1091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3"/>
          <a:stretch/>
        </p:blipFill>
        <p:spPr bwMode="auto">
          <a:xfrm>
            <a:off x="7555992" y="1093543"/>
            <a:ext cx="3147821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3E824-2EBA-27C7-2019-5898F58380E3}"/>
              </a:ext>
            </a:extLst>
          </p:cNvPr>
          <p:cNvSpPr txBox="1"/>
          <p:nvPr/>
        </p:nvSpPr>
        <p:spPr>
          <a:xfrm>
            <a:off x="1191957" y="5483186"/>
            <a:ext cx="269748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wo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0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TOOLS</a:t>
            </a:r>
            <a:endParaRPr lang="en-IN" sz="40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2" descr="Jupyter Logo PNG Vector (SVG) Free Download">
            <a:extLst>
              <a:ext uri="{FF2B5EF4-FFF2-40B4-BE49-F238E27FC236}">
                <a16:creationId xmlns:a16="http://schemas.microsoft.com/office/drawing/2014/main" id="{352CF144-7BE4-3B3A-3392-1E8C5CFB5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4272" y="5200478"/>
            <a:ext cx="1086551" cy="12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8ED2E84-43E1-5C49-47BC-75361C56D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906" y="4884629"/>
            <a:ext cx="3092538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5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 0.01805 L -0.72421 0.007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951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-0.68085 0.0083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49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2816352" y="116678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Real-time Flipkart API API thumbnail">
            <a:extLst>
              <a:ext uri="{FF2B5EF4-FFF2-40B4-BE49-F238E27FC236}">
                <a16:creationId xmlns:a16="http://schemas.microsoft.com/office/drawing/2014/main" id="{9E5D8B7B-4925-B330-A94A-73A5C04D1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28" y="57975"/>
            <a:ext cx="1072724" cy="10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96C0EE-2B42-1DC6-F4D4-F3CF68739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856" y="1203299"/>
            <a:ext cx="9162288" cy="553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159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2816352" y="116678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Real-Time Amazon Data API thumbnail">
            <a:extLst>
              <a:ext uri="{FF2B5EF4-FFF2-40B4-BE49-F238E27FC236}">
                <a16:creationId xmlns:a16="http://schemas.microsoft.com/office/drawing/2014/main" id="{79D57D46-F7D2-13D2-315B-BF02795E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759" y="118898"/>
            <a:ext cx="988593" cy="98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93D8A1-ED08-CC76-AD09-8B3D0D49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8447" y="1262594"/>
            <a:ext cx="8655106" cy="555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1745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>
            <a:off x="2816352" y="116678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7AC06E-DAD1-14DC-1008-89A6CD6C9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034" y="1299337"/>
            <a:ext cx="9373931" cy="5311838"/>
          </a:xfrm>
          <a:prstGeom prst="rect">
            <a:avLst/>
          </a:prstGeom>
        </p:spPr>
      </p:pic>
      <p:pic>
        <p:nvPicPr>
          <p:cNvPr id="4" name="Picture 8" descr="ZARA">
            <a:extLst>
              <a:ext uri="{FF2B5EF4-FFF2-40B4-BE49-F238E27FC236}">
                <a16:creationId xmlns:a16="http://schemas.microsoft.com/office/drawing/2014/main" id="{6D361222-3651-FCE4-102E-B895056A1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" t="4773"/>
          <a:stretch/>
        </p:blipFill>
        <p:spPr bwMode="auto">
          <a:xfrm>
            <a:off x="9392203" y="45642"/>
            <a:ext cx="1044149" cy="1025106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167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 txBox="1"/>
          <p:nvPr/>
        </p:nvSpPr>
        <p:spPr>
          <a:xfrm>
            <a:off x="2895600" y="114300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Individual Contribution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A4A909-451C-F619-75A4-BFA224834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458" y="2042820"/>
            <a:ext cx="9033143" cy="41785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2895600" y="1143002"/>
            <a:ext cx="77724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329184" y="1905001"/>
            <a:ext cx="10643617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/>
              <a:t>Dress With Style: Learning Style From Joint Deep Embedding of Clothing Styles and Body Shapes. Date of Publication: 12 March 2020 Publisher: IEEE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/>
              <a:t>What Dress Fits Me Best?: Fashion Recommendation on the Clothing Style for Personal Body Shape Published:15 October 2018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/>
              <a:t>Fashion Is Taking Shape: Understanding Clothing Preference Based on Body Shape From Online Sources 2019 IEEE Winter Conference Publisher: IEEE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/>
              <a:t>Revolutionizing Fashion: Fashion Era’s Deep Convolutional Neural Network for Outfit Recommendations Submitted: 01/12/2023 Revised: 29/01/2024 Accepted: 03/02/2024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/>
              <a:t>Fashion Is Taking Shape: Understanding Clothing Preference Based on Body Shape From Online Sources Publisher: IEEE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err="1"/>
              <a:t>ViBE</a:t>
            </a:r>
            <a:r>
              <a:rPr lang="en-IN" sz="1600"/>
              <a:t>: Dressing for Diverse Body Shapes Wei-Lin Hsiao, Kristen </a:t>
            </a:r>
            <a:r>
              <a:rPr lang="en-IN" sz="1600" err="1"/>
              <a:t>Grauman</a:t>
            </a:r>
            <a:r>
              <a:rPr lang="en-IN" sz="1600"/>
              <a:t>; Proceedings of the IEEE/CVF Conference on Computer Vision and Pattern Recognition (CVPR), 2020, pp. 11059-11069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err="1"/>
              <a:t>Mahir</a:t>
            </a:r>
            <a:r>
              <a:rPr lang="en-IN" sz="1600"/>
              <a:t> Jain, Suraj Singh, K. Chandrasekaran, M V </a:t>
            </a:r>
            <a:r>
              <a:rPr lang="en-IN" sz="1600" err="1"/>
              <a:t>Rathnamma</a:t>
            </a:r>
            <a:r>
              <a:rPr lang="en-IN" sz="1600"/>
              <a:t>, V. Venkata Ramana “Machine Learning Models with Optimization for Clothing Recommendation from Personal Wardrobe” 07-08 February 2020, (IEEE Conference Record # 48199) </a:t>
            </a:r>
          </a:p>
          <a:p>
            <a:pPr marL="6286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IN" sz="1600" err="1"/>
              <a:t>Shaghayegh</a:t>
            </a:r>
            <a:r>
              <a:rPr lang="en-IN" sz="1600"/>
              <a:t> </a:t>
            </a:r>
            <a:r>
              <a:rPr lang="en-IN" sz="1600" err="1"/>
              <a:t>Shirkhani</a:t>
            </a:r>
            <a:r>
              <a:rPr lang="en-IN" sz="1600"/>
              <a:t>, </a:t>
            </a:r>
            <a:r>
              <a:rPr lang="en-IN" sz="1600" err="1"/>
              <a:t>Hamam</a:t>
            </a:r>
            <a:r>
              <a:rPr lang="en-IN" sz="1600"/>
              <a:t> </a:t>
            </a:r>
            <a:r>
              <a:rPr lang="en-IN" sz="1600" err="1"/>
              <a:t>Mokayed</a:t>
            </a:r>
            <a:r>
              <a:rPr lang="en-IN" sz="1600"/>
              <a:t>, Rajkumar Saini, Hum Yan Chai “Study of AI Driven Fashion Recommender Systems” 18 May 2023, (Springer link)</a:t>
            </a:r>
            <a:endParaRPr sz="12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200" b="0" i="0" u="none" strike="noStrike" cap="none">
              <a:solidFill>
                <a:srgbClr val="0033C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123414" y="102510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624630" y="1305984"/>
            <a:ext cx="10118784" cy="5255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2400" b="1">
                <a:solidFill>
                  <a:srgbClr val="0033CC"/>
                </a:solidFill>
                <a:latin typeface="Trebuchet MS"/>
                <a:sym typeface="Trebuchet MS"/>
              </a:rPr>
              <a:t>Personal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 AI Stylist</a:t>
            </a:r>
          </a:p>
          <a:p>
            <a:pPr algn="ctr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What We Offer:</a:t>
            </a: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Get Your Perfect Fit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Our system analyzes your body type using images.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Your Style, Your Way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We learn your preferences and suggest clothes just for you.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Try Before You Buy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Virtually try on clothes for a fun experience.</a:t>
            </a:r>
          </a:p>
          <a:p>
            <a:pPr algn="just"/>
            <a:endParaRPr lang="en-US" sz="2400">
              <a:latin typeface="Trebuchet MS"/>
            </a:endParaRPr>
          </a:p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Our Goal: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Confident Fashion Choices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Help you make stylish decisions with ease.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Solve the Outfit Puzzle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Find the perfect outfit, every time!</a:t>
            </a:r>
            <a:endParaRPr lang="en-US" sz="2400">
              <a:latin typeface="Trebuchet MS"/>
            </a:endParaRPr>
          </a:p>
          <a:p>
            <a:pPr algn="just">
              <a:buSzPts val="2400"/>
            </a:pPr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marL="799465" lvl="1"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</a:endParaRPr>
          </a:p>
          <a:p>
            <a:pPr marL="685165" indent="-342900" algn="just">
              <a:buSzPts val="2400"/>
              <a:buFont typeface="Arial"/>
              <a:buChar char="•"/>
            </a:pPr>
            <a:endParaRPr lang="en-US" sz="2400">
              <a:solidFill>
                <a:srgbClr val="0033CC"/>
              </a:solidFill>
              <a:latin typeface="Trebuchet MS"/>
            </a:endParaRPr>
          </a:p>
          <a:p>
            <a:pPr lvl="1" algn="just">
              <a:buSzPts val="2400"/>
            </a:pPr>
            <a:endParaRPr lang="en-US" sz="2400">
              <a:solidFill>
                <a:srgbClr val="0033CC"/>
              </a:solidFill>
              <a:latin typeface="Trebuchet M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266414" y="512553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marR="0" lvl="0" indent="-34226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Abstract</a:t>
            </a:r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9"/>
          <p:cNvSpPr/>
          <p:nvPr/>
        </p:nvSpPr>
        <p:spPr>
          <a:xfrm>
            <a:off x="4792980" y="2721114"/>
            <a:ext cx="260603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142268" y="988593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285268" y="468925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/>
            <a:r>
              <a:rPr lang="en-US" sz="2400">
                <a:solidFill>
                  <a:srgbClr val="FF0000"/>
                </a:solidFill>
                <a:latin typeface="Trebuchet MS"/>
              </a:rPr>
              <a:t>Scope</a:t>
            </a:r>
            <a:endParaRPr lang="en-US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65D7C6-CAEF-55F8-5E97-21FC23A3F5BA}"/>
              </a:ext>
            </a:extLst>
          </p:cNvPr>
          <p:cNvSpPr txBox="1"/>
          <p:nvPr/>
        </p:nvSpPr>
        <p:spPr>
          <a:xfrm>
            <a:off x="418381" y="1429673"/>
            <a:ext cx="11355237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b="1">
                <a:solidFill>
                  <a:srgbClr val="2533B8"/>
                </a:solidFill>
                <a:latin typeface="Trebuchet MS"/>
              </a:rPr>
              <a:t>Scope:</a:t>
            </a:r>
            <a:endParaRPr lang="en-US" sz="2400" b="1">
              <a:latin typeface="Trebuchet MS"/>
            </a:endParaRPr>
          </a:p>
          <a:p>
            <a:pPr marL="342900" indent="-342900" algn="just">
              <a:buChar char="•"/>
            </a:pPr>
            <a:r>
              <a:rPr lang="en-US" sz="2400" b="1">
                <a:solidFill>
                  <a:srgbClr val="2533B8"/>
                </a:solidFill>
                <a:latin typeface="Trebuchet MS"/>
              </a:rPr>
              <a:t>Create Your Feed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Make your own personalized newsfeed.</a:t>
            </a:r>
            <a:endParaRPr lang="en-US" sz="2400">
              <a:latin typeface="Trebuchet MS"/>
            </a:endParaRPr>
          </a:p>
          <a:p>
            <a:pPr marL="342900" indent="-342900" algn="just">
              <a:buChar char="•"/>
            </a:pPr>
            <a:r>
              <a:rPr lang="en-US" sz="2400" b="1">
                <a:solidFill>
                  <a:srgbClr val="2533B8"/>
                </a:solidFill>
                <a:latin typeface="Trebuchet MS"/>
              </a:rPr>
              <a:t>Style Suggestions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Get outfit recommendations just for you.</a:t>
            </a:r>
            <a:endParaRPr lang="en-US" sz="2400">
              <a:latin typeface="Trebuchet MS"/>
            </a:endParaRPr>
          </a:p>
          <a:p>
            <a:pPr marL="342900" indent="-342900" algn="just">
              <a:buChar char="•"/>
            </a:pPr>
            <a:r>
              <a:rPr lang="en-US" sz="2400" b="1">
                <a:solidFill>
                  <a:srgbClr val="2533B8"/>
                </a:solidFill>
                <a:latin typeface="Trebuchet MS"/>
              </a:rPr>
              <a:t>Virtual Try-On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See how clothes look on you using AR.</a:t>
            </a:r>
            <a:endParaRPr lang="en-US" sz="2400">
              <a:latin typeface="Trebuchet MS"/>
            </a:endParaRPr>
          </a:p>
          <a:p>
            <a:pPr marL="342900" indent="-342900" algn="just">
              <a:buChar char="•"/>
            </a:pPr>
            <a:r>
              <a:rPr lang="en-US" sz="2400" b="1">
                <a:solidFill>
                  <a:srgbClr val="2533B8"/>
                </a:solidFill>
                <a:latin typeface="Trebuchet MS"/>
              </a:rPr>
              <a:t>Improve Recommendations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Give feedback to make suggestions better.</a:t>
            </a:r>
          </a:p>
          <a:p>
            <a:pPr marL="342900" indent="-342900" algn="just">
              <a:buChar char="•"/>
            </a:pPr>
            <a:r>
              <a:rPr lang="en-US" sz="2400" b="1">
                <a:solidFill>
                  <a:srgbClr val="2533B8"/>
                </a:solidFill>
                <a:latin typeface="Trebuchet MS"/>
              </a:rPr>
              <a:t>E commerce API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Get real-time data on clothing items: + Description + Prices + Stock availability</a:t>
            </a:r>
            <a:endParaRPr lang="en-US" sz="2400">
              <a:latin typeface="Trebuchet MS"/>
            </a:endParaRPr>
          </a:p>
          <a:p>
            <a:pPr algn="just"/>
            <a:endParaRPr lang="en-US" sz="2400" b="1">
              <a:solidFill>
                <a:srgbClr val="2533B8"/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2533B8"/>
              </a:solidFill>
              <a:latin typeface="Trebuchet MS"/>
            </a:endParaRPr>
          </a:p>
          <a:p>
            <a:pPr algn="just"/>
            <a:br>
              <a:rPr lang="en-US"/>
            </a:br>
            <a:endParaRPr lang="en-US"/>
          </a:p>
          <a:p>
            <a:pPr algn="just"/>
            <a:endParaRPr lang="en-US" sz="2400">
              <a:latin typeface="Trebuchet MS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4397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113988" y="102510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511836" y="1665617"/>
            <a:ext cx="10118784" cy="467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How Our Personal AI Stylist Helps</a:t>
            </a:r>
          </a:p>
          <a:p>
            <a:pPr algn="just"/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Get the Right Fit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Our AI measures your body type to suggest perfect sizes.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Your Personal Style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We consider your style, likes, and body type to give you tailored advice.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Try Before You Buy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See how clothes look on you virtually before buying.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Look Your Best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We consider your body type to suggest flattering clothes.</a:t>
            </a:r>
            <a:endParaRPr lang="en-US" sz="2400">
              <a:latin typeface="Trebuchet MS"/>
            </a:endParaRPr>
          </a:p>
          <a:p>
            <a:pPr algn="just"/>
            <a:r>
              <a:rPr lang="en-US" sz="2400">
                <a:solidFill>
                  <a:srgbClr val="374151"/>
                </a:solidFill>
                <a:latin typeface="Trebuchet MS"/>
              </a:rPr>
              <a:t>• </a:t>
            </a:r>
            <a:r>
              <a:rPr lang="en-US" sz="2400" b="1">
                <a:solidFill>
                  <a:srgbClr val="0033CC"/>
                </a:solidFill>
                <a:latin typeface="Trebuchet MS"/>
              </a:rPr>
              <a:t>Get Better Results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Our AI learns from your feedback to give you more accurate suggestions over time.</a:t>
            </a:r>
            <a:endParaRPr lang="en-US" sz="2400"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>
              <a:buSzPts val="2400"/>
            </a:pPr>
            <a:endParaRPr lang="en-US" sz="2400" b="1">
              <a:solidFill>
                <a:srgbClr val="0033CC"/>
              </a:solidFill>
              <a:latin typeface="Trebuchet M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256988" y="512553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>
              <a:buSzPts val="2400"/>
            </a:pPr>
            <a:r>
              <a:rPr lang="en-US" sz="2400">
                <a:solidFill>
                  <a:srgbClr val="FF0000"/>
                </a:solidFill>
                <a:latin typeface="Trebuchet MS"/>
              </a:rPr>
              <a:t>How we try to overcome these issues</a:t>
            </a:r>
            <a:endParaRPr lang="en-US" sz="2400" b="0" i="0" u="none" strike="noStrike" cap="none">
              <a:solidFill>
                <a:srgbClr val="FF0000"/>
              </a:solidFill>
              <a:latin typeface="Trebuchet MS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74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48000" y="1025106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549216" y="1665617"/>
            <a:ext cx="10118784" cy="4679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/>
            <a:r>
              <a:rPr lang="en-US" sz="2400" b="1">
                <a:solidFill>
                  <a:srgbClr val="0033CC"/>
                </a:solidFill>
                <a:latin typeface="Trebuchet MS"/>
              </a:rPr>
              <a:t>Benefits of the Personal AI Stylist</a:t>
            </a:r>
          </a:p>
          <a:p>
            <a:pPr algn="just"/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  <a:latin typeface="Trebuchet MS"/>
              </a:rPr>
              <a:t>Increased Customer Satisfaction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Personalized recommendations lead to higher customer satisfaction and loyalty</a:t>
            </a:r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endParaRPr lang="en-US" sz="2400">
              <a:solidFill>
                <a:srgbClr val="374151"/>
              </a:solidFill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  <a:latin typeface="Trebuchet MS"/>
              </a:rPr>
              <a:t>Reduced Returns and Exchanges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Accurate size and fit recommendations reduce the need for returns and exchanges</a:t>
            </a:r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endParaRPr lang="en-US" sz="2400">
              <a:solidFill>
                <a:srgbClr val="374151"/>
              </a:solidFill>
              <a:latin typeface="Trebuchet MS"/>
            </a:endParaRPr>
          </a:p>
          <a:p>
            <a:pPr marL="285750" indent="-285750" algn="just">
              <a:buChar char="•"/>
            </a:pPr>
            <a:r>
              <a:rPr lang="en-US" sz="2400" b="1">
                <a:solidFill>
                  <a:srgbClr val="0033CC"/>
                </a:solidFill>
                <a:latin typeface="Trebuchet MS"/>
              </a:rPr>
              <a:t>Enhanced User Experience</a:t>
            </a:r>
            <a:r>
              <a:rPr lang="en-US" sz="2400">
                <a:solidFill>
                  <a:srgbClr val="374151"/>
                </a:solidFill>
                <a:latin typeface="Trebuchet MS"/>
              </a:rPr>
              <a:t>: Virtual try-on and personalized styling create an engaging and enjoyable shopping experience</a:t>
            </a:r>
            <a:endParaRPr lang="en-US" sz="2400">
              <a:latin typeface="Trebuchet MS"/>
            </a:endParaRPr>
          </a:p>
          <a:p>
            <a:pPr marL="285750" indent="-285750" algn="just">
              <a:buChar char="•"/>
            </a:pPr>
            <a:endParaRPr lang="en-US" sz="2400">
              <a:solidFill>
                <a:srgbClr val="374151"/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/>
            <a:endParaRPr lang="en-US" sz="2400" b="1">
              <a:solidFill>
                <a:srgbClr val="0033CC"/>
              </a:solidFill>
              <a:latin typeface="Trebuchet MS"/>
            </a:endParaRPr>
          </a:p>
          <a:p>
            <a:pPr algn="just">
              <a:buSzPts val="2400"/>
            </a:pPr>
            <a:endParaRPr lang="en-US" sz="2400" b="1">
              <a:solidFill>
                <a:srgbClr val="0033CC"/>
              </a:solidFill>
              <a:latin typeface="Trebuchet MS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91000" y="512553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/>
            <a:r>
              <a:rPr lang="en-US" sz="2400">
                <a:solidFill>
                  <a:srgbClr val="FF0000"/>
                </a:solidFill>
                <a:latin typeface="Trebuchet MS"/>
              </a:rPr>
              <a:t>Benefits</a:t>
            </a:r>
            <a:endParaRPr lang="en-US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4192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/>
          <p:nvPr/>
        </p:nvSpPr>
        <p:spPr>
          <a:xfrm>
            <a:off x="3048000" y="1581155"/>
            <a:ext cx="7620000" cy="36513"/>
          </a:xfrm>
          <a:prstGeom prst="rect">
            <a:avLst/>
          </a:prstGeom>
          <a:solidFill>
            <a:srgbClr val="33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4191000" y="1143002"/>
            <a:ext cx="64770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265" indent="-342265" algn="r"/>
            <a:r>
              <a:rPr lang="en-US" sz="2400">
                <a:solidFill>
                  <a:srgbClr val="FF0000"/>
                </a:solidFill>
                <a:latin typeface="Trebuchet MS"/>
              </a:rPr>
              <a:t>Literature Survey</a:t>
            </a:r>
            <a:endParaRPr lang="en-US"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96601" y="0"/>
            <a:ext cx="1295399" cy="10251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DBEF15-43E5-A43F-DA92-92B47964D286}"/>
              </a:ext>
            </a:extLst>
          </p:cNvPr>
          <p:cNvSpPr txBox="1"/>
          <p:nvPr/>
        </p:nvSpPr>
        <p:spPr>
          <a:xfrm>
            <a:off x="5362575" y="2133600"/>
            <a:ext cx="55340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>
              <a:latin typeface="Trebuchet MS"/>
            </a:endParaRPr>
          </a:p>
          <a:p>
            <a:pPr algn="just"/>
            <a:endParaRPr lang="en-US" b="1">
              <a:latin typeface="Trebuchet MS"/>
            </a:endParaRPr>
          </a:p>
          <a:p>
            <a:pPr algn="just"/>
            <a:endParaRPr lang="en-US">
              <a:latin typeface="Trebuchet MS"/>
            </a:endParaRPr>
          </a:p>
          <a:p>
            <a:pPr algn="just"/>
            <a:endParaRPr lang="en-US" b="1">
              <a:latin typeface="Trebuchet MS"/>
            </a:endParaRPr>
          </a:p>
          <a:p>
            <a:pPr algn="just"/>
            <a:endParaRPr lang="en-US">
              <a:latin typeface="Trebuchet MS"/>
            </a:endParaRPr>
          </a:p>
          <a:p>
            <a:pPr algn="just"/>
            <a:endParaRPr lang="en-US">
              <a:latin typeface="Trebuchet MS"/>
            </a:endParaRPr>
          </a:p>
          <a:p>
            <a:pPr algn="just"/>
            <a:endParaRPr lang="en-US" b="1">
              <a:latin typeface="Trebuchet MS"/>
            </a:endParaRPr>
          </a:p>
          <a:p>
            <a:pPr algn="just"/>
            <a:endParaRPr lang="en-US">
              <a:latin typeface="Trebuchet MS"/>
            </a:endParaRPr>
          </a:p>
          <a:p>
            <a:pPr algn="just"/>
            <a:r>
              <a:rPr lang="en-US">
                <a:latin typeface="Trebuchet MS"/>
              </a:rPr>
              <a:t>.​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54BA492-B419-B862-DD80-F0BAA18FE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86967"/>
              </p:ext>
            </p:extLst>
          </p:nvPr>
        </p:nvGraphicFramePr>
        <p:xfrm>
          <a:off x="373380" y="1712976"/>
          <a:ext cx="11442884" cy="4176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1442">
                  <a:extLst>
                    <a:ext uri="{9D8B030D-6E8A-4147-A177-3AD203B41FA5}">
                      <a16:colId xmlns:a16="http://schemas.microsoft.com/office/drawing/2014/main" val="436563964"/>
                    </a:ext>
                  </a:extLst>
                </a:gridCol>
                <a:gridCol w="5721442">
                  <a:extLst>
                    <a:ext uri="{9D8B030D-6E8A-4147-A177-3AD203B41FA5}">
                      <a16:colId xmlns:a16="http://schemas.microsoft.com/office/drawing/2014/main" val="223528162"/>
                    </a:ext>
                  </a:extLst>
                </a:gridCol>
              </a:tblGrid>
              <a:tr h="305697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Our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Existing Research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538588"/>
                  </a:ext>
                </a:extLst>
              </a:tr>
              <a:tr h="61139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latin typeface="Arial"/>
                        </a:rPr>
                        <a:t>Body Shape Prediction</a:t>
                      </a:r>
                      <a:r>
                        <a:rPr lang="en-US" sz="1400" b="0" i="0" u="none" strike="noStrike" noProof="0">
                          <a:latin typeface="Arial"/>
                        </a:rPr>
                        <a:t>:</a:t>
                      </a:r>
                      <a:endParaRPr lang="en-US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latin typeface="Arial"/>
                        </a:rPr>
                        <a:t>Predicts body shape by processing user images directly, using advanced computer vision techniques.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Body Shape Prediction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: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Arial"/>
                        </a:rPr>
                        <a:t>Often relies on body measurement calculators or manual input for body shape prediction, which can be less intuitive.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201296"/>
                  </a:ext>
                </a:extLst>
              </a:tr>
              <a:tr h="788897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Integration with Retailers: 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Direct integration with Amazon API for real-time data on clothing items, including prices and stock availability. 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Integration with Retailers: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Most studies focus on recommendation frameworks without direct integration with retail platforms.</a:t>
                      </a:r>
                    </a:p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33937"/>
                  </a:ext>
                </a:extLst>
              </a:tr>
              <a:tr h="61139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Virtual Try-On Feature: 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Incorporates AR-based virtual try-on for users to visualize clothing on their bodies.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Virtual Try-On Feature: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Some papers discuss 3D body shape estimation, but AR-based virtual try-on is not a focus.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516397"/>
                  </a:ext>
                </a:extLst>
              </a:tr>
              <a:tr h="61139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Comprehensive User Profile Management: 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Allows users to create profiles, input preferences, and continuously improve recommendations through feedback.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Comprehensive User Profile Management: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Focuses more on the recommendation algorithms and less on user profile management.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081116"/>
                  </a:ext>
                </a:extLst>
              </a:tr>
              <a:tr h="611395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 </a:t>
                      </a: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Cross-Platform Support: 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Designed for both Android and iOS, with a cloud-based backend.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Cross-Platform Support: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Trebuchet MS"/>
                      </a:endParaRPr>
                    </a:p>
                    <a:p>
                      <a:pPr marL="0" marR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rebuchet MS"/>
                        </a:rPr>
                        <a:t>Primarily focused on theoretical frameworks or web-based implementations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48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3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50</Slides>
  <Notes>50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revision>2</cp:revision>
  <dcterms:created xsi:type="dcterms:W3CDTF">2023-02-02T07:40:50Z</dcterms:created>
  <dcterms:modified xsi:type="dcterms:W3CDTF">2024-08-28T16:59:09Z</dcterms:modified>
</cp:coreProperties>
</file>